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rebuchet MS" pitchFamily="34" charset="0"/>
      <p:regular r:id="rId16"/>
      <p:bold r:id="rId17"/>
      <p:italic r:id="rId18"/>
      <p:boldItalic r:id="rId19"/>
    </p:embeddedFont>
    <p:embeddedFont>
      <p:font typeface="Fira Sans" charset="0"/>
      <p:regular r:id="rId20"/>
      <p:bold r:id="rId21"/>
      <p:italic r:id="rId22"/>
      <p:boldItalic r:id="rId23"/>
    </p:embeddedFont>
    <p:embeddedFont>
      <p:font typeface="Wingdings 2" pitchFamily="18" charset="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3sa9PKcVWhQJdzEbHXGOskvbC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36397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"/>
              <a:t>Tutaj wklej zdjęcie swojej klasy :)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To jest slajd na którym możesz pokazać sukcesy Twojej klasy. Możesz wpisać, czego nauczyły się z Tobą dzieci, wkleić zdjęcia, filmy lub inne materiały. Pochwal się, co zrobiliście wspólnie z dziećmi! 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"/>
              <a:t>Relacja z realizacji projektu. Dodaj tyle slajdów z relacją z Waszego projektu, ile potrzebujesz :)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6/22/2021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RnM8iMbWYwI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klasie.uniwersytetdzieci.pl/projekt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qkcIxFQInAHjsE-Rv8WoFA" TargetMode="External"/><Relationship Id="rId3" Type="http://schemas.openxmlformats.org/officeDocument/2006/relationships/hyperlink" Target="https://fundacja.uniwersytetdzieci.pl/wspieraj/wspieraj-uczniow?utm_source=link%20do%20wsparcia&amp;utm_medium=link%20do%20wsparcia&amp;utm_campaign=Prezentacja%20podsumowuj%C4%85ca%20Rodzic%20UDwK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youtube.com/FundacjaUniwersytetDzieci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hyperlink" Target="https://www.facebook.com/UniwersytetDzieci/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0" y="-103175"/>
            <a:ext cx="9144000" cy="6961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1613290" y="1661575"/>
            <a:ext cx="5978100" cy="2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 dirty="0">
                <a:solidFill>
                  <a:srgbClr val="FFFFFF"/>
                </a:solidFill>
                <a:latin typeface="+mn-lt"/>
              </a:rPr>
              <a:t>Nasza klasa </a:t>
            </a:r>
            <a:r>
              <a:rPr lang="pl" sz="3000" dirty="0" smtClean="0">
                <a:solidFill>
                  <a:srgbClr val="FFFFFF"/>
                </a:solidFill>
                <a:latin typeface="+mn-lt"/>
              </a:rPr>
              <a:t>IVC zrealizowała </a:t>
            </a:r>
            <a:r>
              <a:rPr lang="pl" sz="3000" dirty="0">
                <a:solidFill>
                  <a:srgbClr val="FFFFFF"/>
                </a:solidFill>
                <a:latin typeface="+mn-lt"/>
              </a:rPr>
              <a:t>projekt:</a:t>
            </a:r>
            <a:r>
              <a:rPr lang="pl" sz="3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pl" sz="3600" dirty="0" smtClean="0">
                <a:solidFill>
                  <a:srgbClr val="FFFFFF"/>
                </a:solidFill>
                <a:latin typeface="+mn-lt"/>
              </a:rPr>
              <a:t>Przedsiębiorczość. Jak zrealizować pomysł</a:t>
            </a:r>
            <a:r>
              <a:rPr lang="pl" sz="3600" dirty="0">
                <a:solidFill>
                  <a:srgbClr val="FFFFFF"/>
                </a:solidFill>
                <a:latin typeface="+mn-lt"/>
              </a:rPr>
              <a:t/>
            </a:r>
            <a:br>
              <a:rPr lang="pl" sz="3600" dirty="0">
                <a:solidFill>
                  <a:srgbClr val="FFFFFF"/>
                </a:solidFill>
                <a:latin typeface="+mn-lt"/>
              </a:rPr>
            </a:br>
            <a:endParaRPr sz="3600" b="1" i="1" dirty="0">
              <a:solidFill>
                <a:srgbClr val="FFFFFF"/>
              </a:solidFill>
              <a:latin typeface="+mn-l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 i="1" dirty="0">
              <a:solidFill>
                <a:srgbClr val="FFFFFF"/>
              </a:solidFill>
              <a:latin typeface="+mn-l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200" dirty="0">
                <a:solidFill>
                  <a:srgbClr val="FFFFFF"/>
                </a:solidFill>
                <a:latin typeface="+mn-lt"/>
              </a:rPr>
              <a:t>Za nami rok na Uniwersytecie Dzieci w Klasie!</a:t>
            </a:r>
            <a:endParaRPr sz="71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5485046"/>
            <a:ext cx="9357075" cy="13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3923850" y="2447650"/>
            <a:ext cx="12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zdjęcie klasy</a:t>
            </a:r>
            <a:endParaRPr dirty="0"/>
          </a:p>
        </p:txBody>
      </p:sp>
      <p:sp>
        <p:nvSpPr>
          <p:cNvPr id="12290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 descr="thumbnail_IMG_20210618_1150197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/>
        </p:nvSpPr>
        <p:spPr>
          <a:xfrm>
            <a:off x="802450" y="3968850"/>
            <a:ext cx="7192500" cy="1743600"/>
          </a:xfrm>
          <a:prstGeom prst="rect">
            <a:avLst/>
          </a:prstGeom>
          <a:solidFill>
            <a:srgbClr val="FF4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1642750" y="2105675"/>
            <a:ext cx="6897000" cy="174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75625" y="349350"/>
            <a:ext cx="6647400" cy="16365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 txBox="1"/>
          <p:nvPr/>
        </p:nvSpPr>
        <p:spPr>
          <a:xfrm>
            <a:off x="1037250" y="189569"/>
            <a:ext cx="7475900" cy="4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" sz="2000" dirty="0" smtClean="0">
              <a:solidFill>
                <a:srgbClr val="0000FF"/>
              </a:solidFill>
              <a:latin typeface="+mn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dirty="0" smtClean="0">
                <a:solidFill>
                  <a:srgbClr val="0000FF"/>
                </a:solidFill>
                <a:latin typeface="+mn-lt"/>
              </a:rPr>
              <a:t>Dołączyliśmy </a:t>
            </a:r>
            <a:r>
              <a:rPr lang="pl" sz="2000" dirty="0">
                <a:solidFill>
                  <a:srgbClr val="0000FF"/>
                </a:solidFill>
                <a:latin typeface="+mn-lt"/>
              </a:rPr>
              <a:t>do grona </a:t>
            </a:r>
            <a:r>
              <a:rPr lang="pl" sz="2000" b="1" dirty="0">
                <a:solidFill>
                  <a:srgbClr val="0000FF"/>
                </a:solidFill>
                <a:latin typeface="+mn-lt"/>
              </a:rPr>
              <a:t>ponad 300 tysięcy uczniów</a:t>
            </a:r>
            <a:r>
              <a:rPr lang="pl" sz="2000" dirty="0">
                <a:solidFill>
                  <a:srgbClr val="0000FF"/>
                </a:solidFill>
                <a:latin typeface="+mn-lt"/>
              </a:rPr>
              <a:t> </a:t>
            </a:r>
            <a:br>
              <a:rPr lang="pl" sz="2000" dirty="0">
                <a:solidFill>
                  <a:srgbClr val="0000FF"/>
                </a:solidFill>
                <a:latin typeface="+mn-lt"/>
              </a:rPr>
            </a:br>
            <a:r>
              <a:rPr lang="pl" sz="2000" dirty="0">
                <a:solidFill>
                  <a:srgbClr val="0000FF"/>
                </a:solidFill>
                <a:latin typeface="+mn-lt"/>
              </a:rPr>
              <a:t>w Polsce, którzy eksperymentują i doświadczają </a:t>
            </a:r>
            <a:br>
              <a:rPr lang="pl" sz="2000" dirty="0">
                <a:solidFill>
                  <a:srgbClr val="0000FF"/>
                </a:solidFill>
                <a:latin typeface="+mn-lt"/>
              </a:rPr>
            </a:br>
            <a:r>
              <a:rPr lang="pl" sz="2000" dirty="0">
                <a:solidFill>
                  <a:srgbClr val="0000FF"/>
                </a:solidFill>
                <a:latin typeface="+mn-lt"/>
              </a:rPr>
              <a:t>w swojej klasie. </a:t>
            </a:r>
            <a:endParaRPr sz="2000" dirty="0">
              <a:solidFill>
                <a:srgbClr val="0000FF"/>
              </a:solidFill>
              <a:latin typeface="+mn-lt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" sz="2000" dirty="0">
              <a:solidFill>
                <a:srgbClr val="0000FF"/>
              </a:solidFill>
              <a:latin typeface="+mn-lt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dirty="0" smtClean="0">
                <a:solidFill>
                  <a:srgbClr val="0000FF"/>
                </a:solidFill>
                <a:latin typeface="+mn-lt"/>
              </a:rPr>
              <a:t>Nasz </a:t>
            </a:r>
            <a:r>
              <a:rPr lang="pl" sz="2000" dirty="0">
                <a:solidFill>
                  <a:srgbClr val="0000FF"/>
                </a:solidFill>
                <a:latin typeface="+mn-lt"/>
              </a:rPr>
              <a:t>Nauczyciel tak jak </a:t>
            </a:r>
            <a:r>
              <a:rPr lang="pl" sz="2000" b="1" dirty="0">
                <a:solidFill>
                  <a:srgbClr val="0000FF"/>
                </a:solidFill>
                <a:latin typeface="+mn-lt"/>
              </a:rPr>
              <a:t>8,5</a:t>
            </a:r>
            <a:r>
              <a:rPr lang="pl" sz="2000" dirty="0">
                <a:solidFill>
                  <a:srgbClr val="0000FF"/>
                </a:solidFill>
                <a:latin typeface="+mn-lt"/>
              </a:rPr>
              <a:t> tysiąca innych zapisał </a:t>
            </a:r>
            <a:r>
              <a:rPr lang="pl" sz="2000" dirty="0" smtClean="0">
                <a:solidFill>
                  <a:srgbClr val="0000FF"/>
                </a:solidFill>
                <a:latin typeface="+mn-lt"/>
              </a:rPr>
              <a:t>nas </a:t>
            </a:r>
            <a:r>
              <a:rPr lang="pl" sz="2000" dirty="0">
                <a:solidFill>
                  <a:srgbClr val="0000FF"/>
                </a:solidFill>
                <a:latin typeface="+mn-lt"/>
              </a:rPr>
              <a:t/>
            </a:r>
            <a:br>
              <a:rPr lang="pl" sz="2000" dirty="0">
                <a:solidFill>
                  <a:srgbClr val="0000FF"/>
                </a:solidFill>
                <a:latin typeface="+mn-lt"/>
              </a:rPr>
            </a:br>
            <a:r>
              <a:rPr lang="pl" sz="2000" dirty="0">
                <a:solidFill>
                  <a:srgbClr val="0000FF"/>
                </a:solidFill>
                <a:latin typeface="+mn-lt"/>
              </a:rPr>
              <a:t>	do projektu, dzięki czemu rozbudził naszą ciekawość </a:t>
            </a:r>
            <a:br>
              <a:rPr lang="pl" sz="2000" dirty="0">
                <a:solidFill>
                  <a:srgbClr val="0000FF"/>
                </a:solidFill>
                <a:latin typeface="+mn-lt"/>
              </a:rPr>
            </a:br>
            <a:r>
              <a:rPr lang="pl" sz="2000" dirty="0">
                <a:solidFill>
                  <a:srgbClr val="0000FF"/>
                </a:solidFill>
                <a:latin typeface="+mn-lt"/>
              </a:rPr>
              <a:t>	otaczającym światem. </a:t>
            </a:r>
            <a:endParaRPr sz="2000" dirty="0">
              <a:solidFill>
                <a:srgbClr val="0000FF"/>
              </a:solidFill>
              <a:latin typeface="+mn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FF"/>
              </a:solidFill>
              <a:latin typeface="+mn-l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EEA"/>
              </a:buClr>
              <a:buSzPts val="3000"/>
              <a:buFont typeface="Calibri"/>
              <a:buNone/>
            </a:pPr>
            <a:r>
              <a:rPr lang="pl" sz="2000" dirty="0">
                <a:solidFill>
                  <a:srgbClr val="FFFFFF"/>
                </a:solidFill>
                <a:latin typeface="+mn-lt"/>
              </a:rPr>
              <a:t>Uczyliśmy się owocnej współpracy i trenowaliśmy logiczne </a:t>
            </a:r>
            <a:br>
              <a:rPr lang="pl" sz="2000" dirty="0">
                <a:solidFill>
                  <a:srgbClr val="FFFFFF"/>
                </a:solidFill>
                <a:latin typeface="+mn-lt"/>
              </a:rPr>
            </a:br>
            <a:r>
              <a:rPr lang="pl" sz="2000" dirty="0">
                <a:solidFill>
                  <a:srgbClr val="FFFFFF"/>
                </a:solidFill>
                <a:latin typeface="+mn-lt"/>
              </a:rPr>
              <a:t>i kreatywne myślenie, dlatego lepiej sobie poradzimy </a:t>
            </a:r>
            <a:br>
              <a:rPr lang="pl" sz="2000" dirty="0">
                <a:solidFill>
                  <a:srgbClr val="FFFFFF"/>
                </a:solidFill>
                <a:latin typeface="+mn-lt"/>
              </a:rPr>
            </a:br>
            <a:r>
              <a:rPr lang="pl" sz="2000" dirty="0">
                <a:solidFill>
                  <a:srgbClr val="FFFFFF"/>
                </a:solidFill>
                <a:latin typeface="+mn-lt"/>
              </a:rPr>
              <a:t>w dorosłym życiu.</a:t>
            </a:r>
            <a:endParaRPr sz="2000" i="0" u="none" strike="noStrike" cap="none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741" y="4781812"/>
            <a:ext cx="2524260" cy="244951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5"/>
          <p:cNvSpPr txBox="1"/>
          <p:nvPr/>
        </p:nvSpPr>
        <p:spPr>
          <a:xfrm>
            <a:off x="1037250" y="6186150"/>
            <a:ext cx="426126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0000FF"/>
                </a:solidFill>
                <a:latin typeface="+mn-lt"/>
              </a:rPr>
              <a:t>Przejdź dalej i zobacz co udało nam się zrobić.</a:t>
            </a:r>
            <a:endParaRPr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606350" y="606350"/>
            <a:ext cx="5980200" cy="413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 b="1" dirty="0">
                <a:solidFill>
                  <a:srgbClr val="0000FF"/>
                </a:solidFill>
                <a:latin typeface="+mn-lt"/>
              </a:rPr>
              <a:t>W tym roku nauczyliśmy się:</a:t>
            </a:r>
            <a:endParaRPr sz="2100" b="1" dirty="0">
              <a:solidFill>
                <a:srgbClr val="0000FF"/>
              </a:solidFill>
              <a:latin typeface="+mn-l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-"/>
            </a:pPr>
            <a:r>
              <a:rPr lang="pl-PL" sz="2100" dirty="0" smtClean="0">
                <a:solidFill>
                  <a:srgbClr val="0000FF"/>
                </a:solidFill>
                <a:latin typeface="+mn-lt"/>
              </a:rPr>
              <a:t>J</a:t>
            </a:r>
            <a:r>
              <a:rPr lang="pl" sz="2100" dirty="0" smtClean="0">
                <a:solidFill>
                  <a:srgbClr val="0000FF"/>
                </a:solidFill>
                <a:latin typeface="+mn-lt"/>
              </a:rPr>
              <a:t>ak radzić sobie ze złością</a:t>
            </a:r>
            <a:endParaRPr sz="2100" dirty="0">
              <a:solidFill>
                <a:srgbClr val="0000FF"/>
              </a:solidFill>
              <a:latin typeface="+mn-l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-"/>
            </a:pPr>
            <a:r>
              <a:rPr lang="pl" sz="2100" dirty="0" smtClean="0">
                <a:solidFill>
                  <a:srgbClr val="0000FF"/>
                </a:solidFill>
                <a:latin typeface="+mn-lt"/>
              </a:rPr>
              <a:t>Jak wpaść na świetny pomysł i trenować myślenie</a:t>
            </a:r>
            <a:endParaRPr sz="2100" dirty="0">
              <a:solidFill>
                <a:srgbClr val="0000FF"/>
              </a:solidFill>
              <a:latin typeface="+mn-l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-"/>
            </a:pPr>
            <a:r>
              <a:rPr lang="pl" sz="2100" dirty="0" smtClean="0">
                <a:solidFill>
                  <a:srgbClr val="0000FF"/>
                </a:solidFill>
                <a:latin typeface="+mn-lt"/>
              </a:rPr>
              <a:t>Jak możemy pomagać innym</a:t>
            </a:r>
            <a:endParaRPr sz="2100" dirty="0">
              <a:solidFill>
                <a:srgbClr val="0000FF"/>
              </a:solidFill>
              <a:latin typeface="+mn-l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-"/>
            </a:pPr>
            <a:r>
              <a:rPr lang="pl" sz="2100" dirty="0" smtClean="0">
                <a:solidFill>
                  <a:srgbClr val="0000FF"/>
                </a:solidFill>
                <a:latin typeface="+mn-lt"/>
              </a:rPr>
              <a:t>Jak uczyć się na własnych błędach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-"/>
            </a:pPr>
            <a:r>
              <a:rPr lang="pl" sz="2100" dirty="0" smtClean="0">
                <a:solidFill>
                  <a:srgbClr val="0000FF"/>
                </a:solidFill>
                <a:latin typeface="+mn-lt"/>
              </a:rPr>
              <a:t>Poznaliśmy swoje mocne i słabe strony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-"/>
            </a:pPr>
            <a:r>
              <a:rPr lang="pl" sz="2100" dirty="0" smtClean="0">
                <a:solidFill>
                  <a:srgbClr val="0000FF"/>
                </a:solidFill>
                <a:latin typeface="+mn-lt"/>
              </a:rPr>
              <a:t>Jak stworzyć plan i zaplanować wycieczkę</a:t>
            </a:r>
            <a:endParaRPr sz="24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0" y="3995400"/>
            <a:ext cx="3635100" cy="2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84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40910" y="325677"/>
            <a:ext cx="5761971" cy="622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5405525" y="2414650"/>
            <a:ext cx="3283500" cy="3283500"/>
          </a:xfrm>
          <a:prstGeom prst="ellipse">
            <a:avLst/>
          </a:prstGeom>
          <a:solidFill>
            <a:srgbClr val="FF4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6356" y="2094788"/>
            <a:ext cx="138125" cy="1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299188" y="5464050"/>
            <a:ext cx="4155300" cy="69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dirty="0">
                <a:solidFill>
                  <a:srgbClr val="0000FF"/>
                </a:solidFill>
                <a:latin typeface="+mj-lt"/>
              </a:rPr>
              <a:t>Możesz być jednym z nich! </a:t>
            </a:r>
            <a:endParaRPr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044" y="1615026"/>
            <a:ext cx="138125" cy="1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/>
          <p:nvPr/>
        </p:nvSpPr>
        <p:spPr>
          <a:xfrm>
            <a:off x="865200" y="-138300"/>
            <a:ext cx="4155300" cy="4155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4" name="Google Shape;94;p12"/>
          <p:cNvSpPr txBox="1"/>
          <p:nvPr/>
        </p:nvSpPr>
        <p:spPr>
          <a:xfrm>
            <a:off x="865200" y="449750"/>
            <a:ext cx="4155300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>
                <a:solidFill>
                  <a:srgbClr val="0000FF"/>
                </a:solidFill>
                <a:latin typeface="+mn-lt"/>
              </a:rPr>
              <a:t>Twoje dziecko, </a:t>
            </a:r>
            <a:endParaRPr sz="1900" dirty="0">
              <a:solidFill>
                <a:srgbClr val="0000FF"/>
              </a:solidFill>
              <a:latin typeface="+mn-l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>
                <a:solidFill>
                  <a:srgbClr val="0000FF"/>
                </a:solidFill>
                <a:latin typeface="+mn-lt"/>
              </a:rPr>
              <a:t>pomimo wielu przeciwności </a:t>
            </a:r>
            <a:br>
              <a:rPr lang="pl" sz="1900" dirty="0">
                <a:solidFill>
                  <a:srgbClr val="0000FF"/>
                </a:solidFill>
                <a:latin typeface="+mn-lt"/>
              </a:rPr>
            </a:br>
            <a:r>
              <a:rPr lang="pl" sz="1900" dirty="0">
                <a:solidFill>
                  <a:srgbClr val="0000FF"/>
                </a:solidFill>
                <a:latin typeface="+mn-lt"/>
              </a:rPr>
              <a:t>związanych z pandemią, </a:t>
            </a:r>
            <a:br>
              <a:rPr lang="pl" sz="1900" dirty="0">
                <a:solidFill>
                  <a:srgbClr val="0000FF"/>
                </a:solidFill>
                <a:latin typeface="+mn-lt"/>
              </a:rPr>
            </a:br>
            <a:r>
              <a:rPr lang="pl" sz="1900" dirty="0">
                <a:solidFill>
                  <a:srgbClr val="0000FF"/>
                </a:solidFill>
                <a:latin typeface="+mn-lt"/>
              </a:rPr>
              <a:t>brało udział wraz ze swoją klasą </a:t>
            </a:r>
            <a:br>
              <a:rPr lang="pl" sz="1900" dirty="0">
                <a:solidFill>
                  <a:srgbClr val="0000FF"/>
                </a:solidFill>
                <a:latin typeface="+mn-lt"/>
              </a:rPr>
            </a:br>
            <a:r>
              <a:rPr lang="pl" sz="1900" dirty="0">
                <a:solidFill>
                  <a:srgbClr val="0000FF"/>
                </a:solidFill>
                <a:latin typeface="+mn-lt"/>
              </a:rPr>
              <a:t>w jednym z projektów</a:t>
            </a:r>
            <a:r>
              <a:rPr lang="pl" sz="1900" dirty="0">
                <a:solidFill>
                  <a:srgbClr val="0000FF"/>
                </a:solidFill>
                <a:uFill>
                  <a:noFill/>
                </a:u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lang="pl" sz="1900" dirty="0">
              <a:solidFill>
                <a:srgbClr val="0000FF"/>
              </a:solidFill>
              <a:uFill>
                <a:noFill/>
              </a:uFill>
              <a:latin typeface="+mn-l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1" dirty="0" smtClean="0">
                <a:solidFill>
                  <a:srgbClr val="0000FF"/>
                </a:solidFill>
                <a:latin typeface="+mn-lt"/>
              </a:rPr>
              <a:t>Uniwersytetu </a:t>
            </a:r>
            <a:r>
              <a:rPr lang="pl" sz="1900" b="1" dirty="0">
                <a:solidFill>
                  <a:srgbClr val="0000FF"/>
                </a:solidFill>
                <a:latin typeface="+mn-lt"/>
              </a:rPr>
              <a:t>Dzieci </a:t>
            </a:r>
            <a:r>
              <a:rPr lang="pl" sz="1900" b="1" dirty="0" smtClean="0">
                <a:solidFill>
                  <a:srgbClr val="0000FF"/>
                </a:solidFill>
                <a:latin typeface="+mn-lt"/>
              </a:rPr>
              <a:t>w Klasie</a:t>
            </a:r>
            <a:r>
              <a:rPr lang="pl" sz="1900" dirty="0" smtClean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95" name="Google Shape;95;p12"/>
          <p:cNvSpPr txBox="1"/>
          <p:nvPr/>
        </p:nvSpPr>
        <p:spPr>
          <a:xfrm>
            <a:off x="5654481" y="2681700"/>
            <a:ext cx="2769000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dirty="0">
                <a:solidFill>
                  <a:srgbClr val="FFFFFF"/>
                </a:solidFill>
                <a:latin typeface="+mj-lt"/>
              </a:rPr>
              <a:t>Ciekawe, pełne eksperymentów pomysły na lekcje </a:t>
            </a:r>
            <a:br>
              <a:rPr lang="pl" sz="1900" dirty="0">
                <a:solidFill>
                  <a:srgbClr val="FFFFFF"/>
                </a:solidFill>
                <a:latin typeface="+mj-lt"/>
              </a:rPr>
            </a:br>
            <a:r>
              <a:rPr lang="pl" sz="1900" dirty="0">
                <a:solidFill>
                  <a:srgbClr val="FFFFFF"/>
                </a:solidFill>
                <a:latin typeface="+mj-lt"/>
              </a:rPr>
              <a:t>i projekty powstają dzięki partnerom </a:t>
            </a:r>
            <a:br>
              <a:rPr lang="pl" sz="1900" dirty="0">
                <a:solidFill>
                  <a:srgbClr val="FFFFFF"/>
                </a:solidFill>
                <a:latin typeface="+mj-lt"/>
              </a:rPr>
            </a:br>
            <a:r>
              <a:rPr lang="pl" sz="1900" dirty="0">
                <a:solidFill>
                  <a:srgbClr val="FFFFFF"/>
                </a:solidFill>
                <a:latin typeface="+mj-lt"/>
              </a:rPr>
              <a:t>i darczyńcom. </a:t>
            </a:r>
            <a:endParaRPr sz="2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Google Shape;96;p12"/>
          <p:cNvSpPr/>
          <p:nvPr/>
        </p:nvSpPr>
        <p:spPr>
          <a:xfrm rot="8828839">
            <a:off x="3658359" y="3633189"/>
            <a:ext cx="791364" cy="6844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-7411798">
            <a:off x="5242993" y="4759397"/>
            <a:ext cx="684863" cy="592256"/>
          </a:xfrm>
          <a:prstGeom prst="triangle">
            <a:avLst>
              <a:gd name="adj" fmla="val 50000"/>
            </a:avLst>
          </a:prstGeom>
          <a:solidFill>
            <a:srgbClr val="FF4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732200" y="4075450"/>
            <a:ext cx="872100" cy="872100"/>
          </a:xfrm>
          <a:prstGeom prst="ellipse">
            <a:avLst/>
          </a:prstGeom>
          <a:solidFill>
            <a:srgbClr val="4EF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5893225" y="879150"/>
            <a:ext cx="872100" cy="872100"/>
          </a:xfrm>
          <a:prstGeom prst="ellipse">
            <a:avLst/>
          </a:prstGeom>
          <a:solidFill>
            <a:srgbClr val="4EF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5239625" y="6115650"/>
            <a:ext cx="872100" cy="872100"/>
          </a:xfrm>
          <a:prstGeom prst="ellipse">
            <a:avLst/>
          </a:prstGeom>
          <a:solidFill>
            <a:srgbClr val="4EF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2"/>
          <p:cNvSpPr/>
          <p:nvPr/>
        </p:nvSpPr>
        <p:spPr>
          <a:xfrm rot="8828474">
            <a:off x="6327018" y="1470778"/>
            <a:ext cx="493208" cy="426640"/>
          </a:xfrm>
          <a:prstGeom prst="triangle">
            <a:avLst>
              <a:gd name="adj" fmla="val 50000"/>
            </a:avLst>
          </a:prstGeom>
          <a:solidFill>
            <a:srgbClr val="4EF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 rot="-8335337">
            <a:off x="634582" y="4587036"/>
            <a:ext cx="493089" cy="426740"/>
          </a:xfrm>
          <a:prstGeom prst="triangle">
            <a:avLst>
              <a:gd name="adj" fmla="val 50000"/>
            </a:avLst>
          </a:prstGeom>
          <a:solidFill>
            <a:srgbClr val="4EF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8049" y="204900"/>
            <a:ext cx="1035900" cy="10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06" y="6115638"/>
            <a:ext cx="138125" cy="1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781" y="4731326"/>
            <a:ext cx="138125" cy="1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5;p3">
            <a:hlinkClick r:id="rId6"/>
            <a:hlinkHover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8961" y="3178979"/>
            <a:ext cx="587778" cy="58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-39000" y="-42525"/>
            <a:ext cx="9324600" cy="709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393300" y="5744500"/>
            <a:ext cx="9678900" cy="222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795400" y="1286425"/>
            <a:ext cx="8073600" cy="411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>
                <a:solidFill>
                  <a:srgbClr val="FFFFFF"/>
                </a:solidFill>
                <a:latin typeface="+mj-lt"/>
              </a:rPr>
              <a:t>wezmą udział w kolejnych, rozbudzających ciekawość lekcjach, </a:t>
            </a:r>
            <a:endParaRPr sz="1800" dirty="0">
              <a:solidFill>
                <a:srgbClr val="FFFFFF"/>
              </a:solidFill>
              <a:latin typeface="+mj-l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>
                <a:solidFill>
                  <a:srgbClr val="FFFFFF"/>
                </a:solidFill>
                <a:latin typeface="+mj-lt"/>
              </a:rPr>
              <a:t>poznają ekspertów z wielu dziedzin nauki i sztuki,</a:t>
            </a:r>
            <a:endParaRPr sz="1800" dirty="0">
              <a:solidFill>
                <a:srgbClr val="FFFFFF"/>
              </a:solidFill>
              <a:latin typeface="+mj-l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>
                <a:solidFill>
                  <a:srgbClr val="FFFFFF"/>
                </a:solidFill>
                <a:latin typeface="+mj-lt"/>
              </a:rPr>
              <a:t>poznają swoje mocne strony i </a:t>
            </a:r>
            <a:r>
              <a:rPr lang="pl" sz="1800" dirty="0" smtClean="0">
                <a:solidFill>
                  <a:srgbClr val="FFFFFF"/>
                </a:solidFill>
                <a:latin typeface="+mj-lt"/>
              </a:rPr>
              <a:t>zainteresowania. </a:t>
            </a:r>
            <a:endParaRPr sz="1800" dirty="0">
              <a:solidFill>
                <a:srgbClr val="FFFFFF"/>
              </a:solidFill>
              <a:latin typeface="+mj-l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>
                <a:solidFill>
                  <a:srgbClr val="FFFFFF"/>
                </a:solidFill>
                <a:latin typeface="+mj-lt"/>
              </a:rPr>
              <a:t>  </a:t>
            </a:r>
            <a:endParaRPr sz="18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>
                <a:solidFill>
                  <a:srgbClr val="FFFFFF"/>
                </a:solidFill>
                <a:latin typeface="+mj-lt"/>
              </a:rPr>
              <a:t>Wartościowa edukacja jest podstawą dobrej </a:t>
            </a:r>
            <a:br>
              <a:rPr lang="pl" sz="1800" dirty="0">
                <a:solidFill>
                  <a:srgbClr val="FFFFFF"/>
                </a:solidFill>
                <a:latin typeface="+mj-lt"/>
              </a:rPr>
            </a:br>
            <a:r>
              <a:rPr lang="pl" sz="1800" dirty="0">
                <a:solidFill>
                  <a:srgbClr val="FFFFFF"/>
                </a:solidFill>
                <a:latin typeface="+mj-lt"/>
              </a:rPr>
              <a:t>przyszłości dla nas wszystkich. </a:t>
            </a:r>
            <a:endParaRPr sz="18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>
                <a:solidFill>
                  <a:srgbClr val="FFFFFF"/>
                </a:solidFill>
                <a:latin typeface="+mj-lt"/>
              </a:rPr>
              <a:t>Przekaż darowiznę i miej wpływ na edukację </a:t>
            </a:r>
            <a:br>
              <a:rPr lang="pl" sz="1800" dirty="0">
                <a:solidFill>
                  <a:srgbClr val="FFFFFF"/>
                </a:solidFill>
                <a:latin typeface="+mj-lt"/>
              </a:rPr>
            </a:br>
            <a:r>
              <a:rPr lang="pl" sz="1800" dirty="0">
                <a:solidFill>
                  <a:srgbClr val="FFFFFF"/>
                </a:solidFill>
                <a:latin typeface="+mj-lt"/>
              </a:rPr>
              <a:t>swojego oraz innych dzieci w </a:t>
            </a:r>
            <a:r>
              <a:rPr lang="pl" sz="1800" dirty="0" smtClean="0">
                <a:solidFill>
                  <a:srgbClr val="FFFFFF"/>
                </a:solidFill>
                <a:latin typeface="+mj-lt"/>
              </a:rPr>
              <a:t>Polsce!</a:t>
            </a:r>
            <a:endParaRPr sz="1800" dirty="0">
              <a:solidFill>
                <a:srgbClr val="FFFFFF"/>
              </a:solidFill>
              <a:latin typeface="+mj-l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" sz="1800" dirty="0">
              <a:solidFill>
                <a:srgbClr val="FFFFFF"/>
              </a:solidFill>
              <a:latin typeface="+mj-lt"/>
              <a:ea typeface="Fira Sans"/>
              <a:hlinkClick r:id="rId3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rgbClr val="FF0000"/>
              </a:solidFill>
              <a:latin typeface="+mj-lt"/>
              <a:ea typeface="Fira Sans"/>
              <a:cs typeface="Fira Sans"/>
              <a:sym typeface="Fira Sans"/>
            </a:endParaRPr>
          </a:p>
        </p:txBody>
      </p:sp>
      <p:pic>
        <p:nvPicPr>
          <p:cNvPr id="113" name="Google Shape;113;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900" y="6035137"/>
            <a:ext cx="554900" cy="55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822800" y="6084063"/>
            <a:ext cx="25974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 b="1" dirty="0" smtClean="0">
                <a:solidFill>
                  <a:srgbClr val="004EEA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/>
              </a:rPr>
              <a:t>facebook.com/Uniw</a:t>
            </a:r>
            <a:r>
              <a:rPr lang="pl" sz="1000" b="1" dirty="0" smtClean="0">
                <a:solidFill>
                  <a:srgbClr val="004EEA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ersytetDzieci</a:t>
            </a:r>
            <a:endParaRPr sz="1000" b="1" dirty="0">
              <a:solidFill>
                <a:srgbClr val="004EE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5" name="Google Shape;115;p3">
            <a:hlinkClick r:id="rId6" action="ppaction://hlinkfil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4025" y="6067250"/>
            <a:ext cx="476426" cy="4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5418800" y="6164675"/>
            <a:ext cx="27345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dirty="0" smtClean="0">
                <a:solidFill>
                  <a:srgbClr val="004EEA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youtube.com/</a:t>
            </a:r>
            <a:r>
              <a:rPr lang="pl-PL" sz="1000" b="1" dirty="0" err="1" smtClean="0">
                <a:solidFill>
                  <a:srgbClr val="004EEA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FundacjaUniwersytetDzieci</a:t>
            </a:r>
            <a:endParaRPr sz="1000" b="1" dirty="0">
              <a:solidFill>
                <a:srgbClr val="004EE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57150" y="557625"/>
            <a:ext cx="68613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500" b="1" dirty="0">
                <a:solidFill>
                  <a:srgbClr val="FFFFFF"/>
                </a:solidFill>
                <a:latin typeface="+mn-lt"/>
              </a:rPr>
              <a:t>Dzięki Twojej darowiźnie dzieci w szkołach:</a:t>
            </a:r>
            <a:endParaRPr sz="54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 flipH="1">
            <a:off x="899620" y="1405473"/>
            <a:ext cx="262150" cy="2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 flipH="1">
            <a:off x="899620" y="1724573"/>
            <a:ext cx="262150" cy="2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 flipH="1">
            <a:off x="899620" y="2034135"/>
            <a:ext cx="262150" cy="2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5623214" y="2599711"/>
            <a:ext cx="3966566" cy="39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hlinkClick r:id="rId3"/>
            <a:hlinkHover r:id="rId3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988" y="4748353"/>
            <a:ext cx="3088624" cy="7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522</TotalTime>
  <Words>195</Words>
  <Application>Microsoft Office PowerPoint</Application>
  <PresentationFormat>Pokaz na ekranie (4:3)</PresentationFormat>
  <Paragraphs>39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Trebuchet MS</vt:lpstr>
      <vt:lpstr>Fira Sans</vt:lpstr>
      <vt:lpstr>Wingdings 2</vt:lpstr>
      <vt:lpstr>Wingdings</vt:lpstr>
      <vt:lpstr>Bogaty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Marcinik</dc:creator>
  <cp:lastModifiedBy>Dell</cp:lastModifiedBy>
  <cp:revision>13</cp:revision>
  <dcterms:modified xsi:type="dcterms:W3CDTF">2021-06-22T03:21:27Z</dcterms:modified>
</cp:coreProperties>
</file>