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63" r:id="rId6"/>
    <p:sldId id="264" r:id="rId7"/>
    <p:sldId id="265" r:id="rId8"/>
    <p:sldId id="266" r:id="rId9"/>
    <p:sldId id="271" r:id="rId10"/>
    <p:sldId id="267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F936D7-37A8-4D36-B9E1-E8A062C5D250}" v="6" dt="2024-04-02T07:55:05.8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ona Włodarczyk" userId="2df94a49-4905-4671-8fcd-869a18c6d76d" providerId="ADAL" clId="{23F936D7-37A8-4D36-B9E1-E8A062C5D250}"/>
    <pc:docChg chg="undo custSel delSld modSld sldOrd">
      <pc:chgData name="Ilona Włodarczyk" userId="2df94a49-4905-4671-8fcd-869a18c6d76d" providerId="ADAL" clId="{23F936D7-37A8-4D36-B9E1-E8A062C5D250}" dt="2024-04-10T12:13:44.083" v="803" actId="20577"/>
      <pc:docMkLst>
        <pc:docMk/>
      </pc:docMkLst>
      <pc:sldChg chg="modSp mod">
        <pc:chgData name="Ilona Włodarczyk" userId="2df94a49-4905-4671-8fcd-869a18c6d76d" providerId="ADAL" clId="{23F936D7-37A8-4D36-B9E1-E8A062C5D250}" dt="2024-04-02T06:15:45.099" v="1" actId="20577"/>
        <pc:sldMkLst>
          <pc:docMk/>
          <pc:sldMk cId="2327953083" sldId="256"/>
        </pc:sldMkLst>
        <pc:spChg chg="mod">
          <ac:chgData name="Ilona Włodarczyk" userId="2df94a49-4905-4671-8fcd-869a18c6d76d" providerId="ADAL" clId="{23F936D7-37A8-4D36-B9E1-E8A062C5D250}" dt="2024-04-02T06:15:45.099" v="1" actId="20577"/>
          <ac:spMkLst>
            <pc:docMk/>
            <pc:sldMk cId="2327953083" sldId="256"/>
            <ac:spMk id="3" creationId="{00000000-0000-0000-0000-000000000000}"/>
          </ac:spMkLst>
        </pc:spChg>
      </pc:sldChg>
      <pc:sldChg chg="modSp del mod">
        <pc:chgData name="Ilona Włodarczyk" userId="2df94a49-4905-4671-8fcd-869a18c6d76d" providerId="ADAL" clId="{23F936D7-37A8-4D36-B9E1-E8A062C5D250}" dt="2024-04-10T12:08:54.140" v="798" actId="2696"/>
        <pc:sldMkLst>
          <pc:docMk/>
          <pc:sldMk cId="791506738" sldId="261"/>
        </pc:sldMkLst>
        <pc:spChg chg="mod">
          <ac:chgData name="Ilona Włodarczyk" userId="2df94a49-4905-4671-8fcd-869a18c6d76d" providerId="ADAL" clId="{23F936D7-37A8-4D36-B9E1-E8A062C5D250}" dt="2024-04-02T07:32:21.514" v="292" actId="2710"/>
          <ac:spMkLst>
            <pc:docMk/>
            <pc:sldMk cId="791506738" sldId="261"/>
            <ac:spMk id="3" creationId="{00000000-0000-0000-0000-000000000000}"/>
          </ac:spMkLst>
        </pc:spChg>
      </pc:sldChg>
      <pc:sldChg chg="modSp del mod">
        <pc:chgData name="Ilona Włodarczyk" userId="2df94a49-4905-4671-8fcd-869a18c6d76d" providerId="ADAL" clId="{23F936D7-37A8-4D36-B9E1-E8A062C5D250}" dt="2024-04-02T07:31:33.304" v="289" actId="2696"/>
        <pc:sldMkLst>
          <pc:docMk/>
          <pc:sldMk cId="1220192617" sldId="262"/>
        </pc:sldMkLst>
        <pc:spChg chg="mod">
          <ac:chgData name="Ilona Włodarczyk" userId="2df94a49-4905-4671-8fcd-869a18c6d76d" providerId="ADAL" clId="{23F936D7-37A8-4D36-B9E1-E8A062C5D250}" dt="2024-04-02T07:27:32.259" v="238" actId="20577"/>
          <ac:spMkLst>
            <pc:docMk/>
            <pc:sldMk cId="1220192617" sldId="262"/>
            <ac:spMk id="2" creationId="{00000000-0000-0000-0000-000000000000}"/>
          </ac:spMkLst>
        </pc:spChg>
        <pc:spChg chg="mod">
          <ac:chgData name="Ilona Włodarczyk" userId="2df94a49-4905-4671-8fcd-869a18c6d76d" providerId="ADAL" clId="{23F936D7-37A8-4D36-B9E1-E8A062C5D250}" dt="2024-04-02T07:29:35.659" v="288" actId="20577"/>
          <ac:spMkLst>
            <pc:docMk/>
            <pc:sldMk cId="1220192617" sldId="262"/>
            <ac:spMk id="3" creationId="{00000000-0000-0000-0000-000000000000}"/>
          </ac:spMkLst>
        </pc:spChg>
      </pc:sldChg>
      <pc:sldChg chg="modSp mod">
        <pc:chgData name="Ilona Włodarczyk" userId="2df94a49-4905-4671-8fcd-869a18c6d76d" providerId="ADAL" clId="{23F936D7-37A8-4D36-B9E1-E8A062C5D250}" dt="2024-04-02T07:37:22.513" v="384" actId="113"/>
        <pc:sldMkLst>
          <pc:docMk/>
          <pc:sldMk cId="1106932901" sldId="263"/>
        </pc:sldMkLst>
        <pc:spChg chg="mod">
          <ac:chgData name="Ilona Włodarczyk" userId="2df94a49-4905-4671-8fcd-869a18c6d76d" providerId="ADAL" clId="{23F936D7-37A8-4D36-B9E1-E8A062C5D250}" dt="2024-04-02T07:37:22.513" v="384" actId="113"/>
          <ac:spMkLst>
            <pc:docMk/>
            <pc:sldMk cId="1106932901" sldId="263"/>
            <ac:spMk id="3" creationId="{00000000-0000-0000-0000-000000000000}"/>
          </ac:spMkLst>
        </pc:spChg>
      </pc:sldChg>
      <pc:sldChg chg="modSp mod">
        <pc:chgData name="Ilona Włodarczyk" userId="2df94a49-4905-4671-8fcd-869a18c6d76d" providerId="ADAL" clId="{23F936D7-37A8-4D36-B9E1-E8A062C5D250}" dt="2024-04-10T12:13:44.083" v="803" actId="20577"/>
        <pc:sldMkLst>
          <pc:docMk/>
          <pc:sldMk cId="1485491467" sldId="264"/>
        </pc:sldMkLst>
        <pc:spChg chg="mod">
          <ac:chgData name="Ilona Włodarczyk" userId="2df94a49-4905-4671-8fcd-869a18c6d76d" providerId="ADAL" clId="{23F936D7-37A8-4D36-B9E1-E8A062C5D250}" dt="2024-04-02T07:41:17.534" v="475"/>
          <ac:spMkLst>
            <pc:docMk/>
            <pc:sldMk cId="1485491467" sldId="264"/>
            <ac:spMk id="2" creationId="{00000000-0000-0000-0000-000000000000}"/>
          </ac:spMkLst>
        </pc:spChg>
        <pc:spChg chg="mod">
          <ac:chgData name="Ilona Włodarczyk" userId="2df94a49-4905-4671-8fcd-869a18c6d76d" providerId="ADAL" clId="{23F936D7-37A8-4D36-B9E1-E8A062C5D250}" dt="2024-04-10T12:13:44.083" v="803" actId="20577"/>
          <ac:spMkLst>
            <pc:docMk/>
            <pc:sldMk cId="1485491467" sldId="264"/>
            <ac:spMk id="3" creationId="{00000000-0000-0000-0000-000000000000}"/>
          </ac:spMkLst>
        </pc:spChg>
      </pc:sldChg>
      <pc:sldChg chg="modSp mod">
        <pc:chgData name="Ilona Włodarczyk" userId="2df94a49-4905-4671-8fcd-869a18c6d76d" providerId="ADAL" clId="{23F936D7-37A8-4D36-B9E1-E8A062C5D250}" dt="2024-04-02T07:42:40.349" v="509" actId="20577"/>
        <pc:sldMkLst>
          <pc:docMk/>
          <pc:sldMk cId="753283315" sldId="265"/>
        </pc:sldMkLst>
        <pc:spChg chg="mod">
          <ac:chgData name="Ilona Włodarczyk" userId="2df94a49-4905-4671-8fcd-869a18c6d76d" providerId="ADAL" clId="{23F936D7-37A8-4D36-B9E1-E8A062C5D250}" dt="2024-04-02T07:42:40.349" v="509" actId="20577"/>
          <ac:spMkLst>
            <pc:docMk/>
            <pc:sldMk cId="753283315" sldId="265"/>
            <ac:spMk id="3" creationId="{00000000-0000-0000-0000-000000000000}"/>
          </ac:spMkLst>
        </pc:spChg>
      </pc:sldChg>
      <pc:sldChg chg="modSp mod">
        <pc:chgData name="Ilona Włodarczyk" userId="2df94a49-4905-4671-8fcd-869a18c6d76d" providerId="ADAL" clId="{23F936D7-37A8-4D36-B9E1-E8A062C5D250}" dt="2024-04-02T08:02:35.265" v="772" actId="27636"/>
        <pc:sldMkLst>
          <pc:docMk/>
          <pc:sldMk cId="4043136413" sldId="266"/>
        </pc:sldMkLst>
        <pc:spChg chg="mod">
          <ac:chgData name="Ilona Włodarczyk" userId="2df94a49-4905-4671-8fcd-869a18c6d76d" providerId="ADAL" clId="{23F936D7-37A8-4D36-B9E1-E8A062C5D250}" dt="2024-04-02T07:56:50.273" v="636" actId="20577"/>
          <ac:spMkLst>
            <pc:docMk/>
            <pc:sldMk cId="4043136413" sldId="266"/>
            <ac:spMk id="2" creationId="{00000000-0000-0000-0000-000000000000}"/>
          </ac:spMkLst>
        </pc:spChg>
        <pc:spChg chg="mod">
          <ac:chgData name="Ilona Włodarczyk" userId="2df94a49-4905-4671-8fcd-869a18c6d76d" providerId="ADAL" clId="{23F936D7-37A8-4D36-B9E1-E8A062C5D250}" dt="2024-04-02T08:02:35.265" v="772" actId="27636"/>
          <ac:spMkLst>
            <pc:docMk/>
            <pc:sldMk cId="4043136413" sldId="266"/>
            <ac:spMk id="3" creationId="{00000000-0000-0000-0000-000000000000}"/>
          </ac:spMkLst>
        </pc:spChg>
      </pc:sldChg>
      <pc:sldChg chg="modSp mod ord">
        <pc:chgData name="Ilona Włodarczyk" userId="2df94a49-4905-4671-8fcd-869a18c6d76d" providerId="ADAL" clId="{23F936D7-37A8-4D36-B9E1-E8A062C5D250}" dt="2024-04-02T08:33:51.680" v="797"/>
        <pc:sldMkLst>
          <pc:docMk/>
          <pc:sldMk cId="651257561" sldId="267"/>
        </pc:sldMkLst>
        <pc:spChg chg="mod">
          <ac:chgData name="Ilona Włodarczyk" userId="2df94a49-4905-4671-8fcd-869a18c6d76d" providerId="ADAL" clId="{23F936D7-37A8-4D36-B9E1-E8A062C5D250}" dt="2024-04-02T08:31:39.230" v="787" actId="27636"/>
          <ac:spMkLst>
            <pc:docMk/>
            <pc:sldMk cId="651257561" sldId="267"/>
            <ac:spMk id="3" creationId="{00000000-0000-0000-0000-000000000000}"/>
          </ac:spMkLst>
        </pc:spChg>
      </pc:sldChg>
      <pc:sldChg chg="modSp mod">
        <pc:chgData name="Ilona Włodarczyk" userId="2df94a49-4905-4671-8fcd-869a18c6d76d" providerId="ADAL" clId="{23F936D7-37A8-4D36-B9E1-E8A062C5D250}" dt="2024-04-02T07:02:00.581" v="19" actId="5793"/>
        <pc:sldMkLst>
          <pc:docMk/>
          <pc:sldMk cId="1788484293" sldId="268"/>
        </pc:sldMkLst>
        <pc:spChg chg="mod">
          <ac:chgData name="Ilona Włodarczyk" userId="2df94a49-4905-4671-8fcd-869a18c6d76d" providerId="ADAL" clId="{23F936D7-37A8-4D36-B9E1-E8A062C5D250}" dt="2024-04-02T07:02:00.581" v="19" actId="5793"/>
          <ac:spMkLst>
            <pc:docMk/>
            <pc:sldMk cId="1788484293" sldId="268"/>
            <ac:spMk id="3" creationId="{00000000-0000-0000-0000-000000000000}"/>
          </ac:spMkLst>
        </pc:spChg>
      </pc:sldChg>
      <pc:sldChg chg="modSp mod">
        <pc:chgData name="Ilona Włodarczyk" userId="2df94a49-4905-4671-8fcd-869a18c6d76d" providerId="ADAL" clId="{23F936D7-37A8-4D36-B9E1-E8A062C5D250}" dt="2024-04-02T07:19:38.533" v="167" actId="20577"/>
        <pc:sldMkLst>
          <pc:docMk/>
          <pc:sldMk cId="1069359532" sldId="269"/>
        </pc:sldMkLst>
        <pc:spChg chg="mod">
          <ac:chgData name="Ilona Włodarczyk" userId="2df94a49-4905-4671-8fcd-869a18c6d76d" providerId="ADAL" clId="{23F936D7-37A8-4D36-B9E1-E8A062C5D250}" dt="2024-04-02T07:19:38.533" v="167" actId="20577"/>
          <ac:spMkLst>
            <pc:docMk/>
            <pc:sldMk cId="1069359532" sldId="269"/>
            <ac:spMk id="3" creationId="{00000000-0000-0000-0000-000000000000}"/>
          </ac:spMkLst>
        </pc:spChg>
      </pc:sldChg>
      <pc:sldChg chg="modSp mod">
        <pc:chgData name="Ilona Włodarczyk" userId="2df94a49-4905-4671-8fcd-869a18c6d76d" providerId="ADAL" clId="{23F936D7-37A8-4D36-B9E1-E8A062C5D250}" dt="2024-04-10T12:09:23.964" v="801" actId="20577"/>
        <pc:sldMkLst>
          <pc:docMk/>
          <pc:sldMk cId="3904451275" sldId="270"/>
        </pc:sldMkLst>
        <pc:spChg chg="mod">
          <ac:chgData name="Ilona Włodarczyk" userId="2df94a49-4905-4671-8fcd-869a18c6d76d" providerId="ADAL" clId="{23F936D7-37A8-4D36-B9E1-E8A062C5D250}" dt="2024-04-10T12:09:23.964" v="801" actId="20577"/>
          <ac:spMkLst>
            <pc:docMk/>
            <pc:sldMk cId="3904451275" sldId="270"/>
            <ac:spMk id="3" creationId="{00000000-0000-0000-0000-000000000000}"/>
          </ac:spMkLst>
        </pc:spChg>
      </pc:sldChg>
      <pc:sldChg chg="modSp mod">
        <pc:chgData name="Ilona Włodarczyk" userId="2df94a49-4905-4671-8fcd-869a18c6d76d" providerId="ADAL" clId="{23F936D7-37A8-4D36-B9E1-E8A062C5D250}" dt="2024-04-02T08:33:27.226" v="795" actId="20577"/>
        <pc:sldMkLst>
          <pc:docMk/>
          <pc:sldMk cId="1761375193" sldId="271"/>
        </pc:sldMkLst>
        <pc:spChg chg="mod">
          <ac:chgData name="Ilona Włodarczyk" userId="2df94a49-4905-4671-8fcd-869a18c6d76d" providerId="ADAL" clId="{23F936D7-37A8-4D36-B9E1-E8A062C5D250}" dt="2024-04-02T08:32:15.671" v="788" actId="20577"/>
          <ac:spMkLst>
            <pc:docMk/>
            <pc:sldMk cId="1761375193" sldId="271"/>
            <ac:spMk id="2" creationId="{00000000-0000-0000-0000-000000000000}"/>
          </ac:spMkLst>
        </pc:spChg>
        <pc:spChg chg="mod">
          <ac:chgData name="Ilona Włodarczyk" userId="2df94a49-4905-4671-8fcd-869a18c6d76d" providerId="ADAL" clId="{23F936D7-37A8-4D36-B9E1-E8A062C5D250}" dt="2024-04-02T08:33:27.226" v="795" actId="20577"/>
          <ac:spMkLst>
            <pc:docMk/>
            <pc:sldMk cId="1761375193" sldId="271"/>
            <ac:spMk id="3" creationId="{00000000-0000-0000-0000-000000000000}"/>
          </ac:spMkLst>
        </pc:spChg>
      </pc:sldChg>
      <pc:sldChg chg="del">
        <pc:chgData name="Ilona Włodarczyk" userId="2df94a49-4905-4671-8fcd-869a18c6d76d" providerId="ADAL" clId="{23F936D7-37A8-4D36-B9E1-E8A062C5D250}" dt="2024-04-02T07:54:37.509" v="583" actId="2696"/>
        <pc:sldMkLst>
          <pc:docMk/>
          <pc:sldMk cId="2570478345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9A60-E67D-4290-AD26-47CA853752EC}" type="datetimeFigureOut">
              <a:rPr lang="pl-PL" smtClean="0"/>
              <a:pPr/>
              <a:t>10.04.2024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858E-CA6D-4DB1-BC98-84B1E4069B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828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9A60-E67D-4290-AD26-47CA853752EC}" type="datetimeFigureOut">
              <a:rPr lang="pl-PL" smtClean="0"/>
              <a:pPr/>
              <a:t>10.04.2024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858E-CA6D-4DB1-BC98-84B1E4069B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73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9A60-E67D-4290-AD26-47CA853752EC}" type="datetimeFigureOut">
              <a:rPr lang="pl-PL" smtClean="0"/>
              <a:pPr/>
              <a:t>10.04.2024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858E-CA6D-4DB1-BC98-84B1E4069B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39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9A60-E67D-4290-AD26-47CA853752EC}" type="datetimeFigureOut">
              <a:rPr lang="pl-PL" smtClean="0"/>
              <a:pPr/>
              <a:t>10.04.2024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858E-CA6D-4DB1-BC98-84B1E4069B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183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9A60-E67D-4290-AD26-47CA853752EC}" type="datetimeFigureOut">
              <a:rPr lang="pl-PL" smtClean="0"/>
              <a:pPr/>
              <a:t>10.04.2024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858E-CA6D-4DB1-BC98-84B1E4069B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323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9A60-E67D-4290-AD26-47CA853752EC}" type="datetimeFigureOut">
              <a:rPr lang="pl-PL" smtClean="0"/>
              <a:pPr/>
              <a:t>10.04.2024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858E-CA6D-4DB1-BC98-84B1E4069B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513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9A60-E67D-4290-AD26-47CA853752EC}" type="datetimeFigureOut">
              <a:rPr lang="pl-PL" smtClean="0"/>
              <a:pPr/>
              <a:t>10.04.2024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858E-CA6D-4DB1-BC98-84B1E4069B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077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9A60-E67D-4290-AD26-47CA853752EC}" type="datetimeFigureOut">
              <a:rPr lang="pl-PL" smtClean="0"/>
              <a:pPr/>
              <a:t>10.04.2024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858E-CA6D-4DB1-BC98-84B1E4069B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624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9A60-E67D-4290-AD26-47CA853752EC}" type="datetimeFigureOut">
              <a:rPr lang="pl-PL" smtClean="0"/>
              <a:pPr/>
              <a:t>10.04.2024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858E-CA6D-4DB1-BC98-84B1E4069B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422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9A60-E67D-4290-AD26-47CA853752EC}" type="datetimeFigureOut">
              <a:rPr lang="pl-PL" smtClean="0"/>
              <a:pPr/>
              <a:t>10.04.2024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858E-CA6D-4DB1-BC98-84B1E4069B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13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9A60-E67D-4290-AD26-47CA853752EC}" type="datetimeFigureOut">
              <a:rPr lang="pl-PL" smtClean="0"/>
              <a:pPr/>
              <a:t>10.04.2024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1858E-CA6D-4DB1-BC98-84B1E4069B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067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E9A60-E67D-4290-AD26-47CA853752EC}" type="datetimeFigureOut">
              <a:rPr lang="pl-PL" smtClean="0"/>
              <a:pPr/>
              <a:t>10.04.2024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1858E-CA6D-4DB1-BC98-84B1E4069B4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651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sap.sejm.gov.pl/isap.nsf/DocDetails.xsp?id=WDU20210001082" TargetMode="External"/><Relationship Id="rId2" Type="http://schemas.openxmlformats.org/officeDocument/2006/relationships/hyperlink" Target="https://isap.sejm.gov.pl/isap.nsf/DocDetails.xsp?id=WDU2022000223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sap.sejm.gov.pl/isap.nsf/DocDetails.xsp?id=WDU20170000356" TargetMode="External"/><Relationship Id="rId5" Type="http://schemas.openxmlformats.org/officeDocument/2006/relationships/hyperlink" Target="https://isap.sejm.gov.pl/isap.nsf/DocDetails.xsp?id=WDU20220001591" TargetMode="External"/><Relationship Id="rId4" Type="http://schemas.openxmlformats.org/officeDocument/2006/relationships/hyperlink" Target="https://isap.sejm.gov.pl/isap.nsf/DocDetails.xsp?id=WDU2022000163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77042" y="1122364"/>
            <a:ext cx="8890958" cy="973856"/>
          </a:xfrm>
        </p:spPr>
        <p:txBody>
          <a:bodyPr>
            <a:normAutofit/>
          </a:bodyPr>
          <a:lstStyle/>
          <a:p>
            <a:r>
              <a:rPr lang="pl-PL" sz="4000" dirty="0"/>
              <a:t>Zespół Szkół w Moryniu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52755" y="2311879"/>
            <a:ext cx="9115245" cy="3421947"/>
          </a:xfrm>
        </p:spPr>
        <p:txBody>
          <a:bodyPr/>
          <a:lstStyle/>
          <a:p>
            <a:endParaRPr lang="pl-PL" sz="4000" b="1" dirty="0"/>
          </a:p>
          <a:p>
            <a:r>
              <a:rPr lang="pl-PL" sz="4000" b="1" dirty="0"/>
              <a:t>EGZAMIN ÓSMOKLASISTY</a:t>
            </a:r>
          </a:p>
          <a:p>
            <a:r>
              <a:rPr lang="pl-PL" sz="3200" b="1" dirty="0"/>
              <a:t>2023/ 2024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7953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0183"/>
          </a:xfrm>
        </p:spPr>
        <p:txBody>
          <a:bodyPr>
            <a:noAutofit/>
          </a:bodyPr>
          <a:lstStyle/>
          <a:p>
            <a:r>
              <a:rPr lang="pl-PL" sz="2800" b="1" dirty="0">
                <a:latin typeface="+mn-lt"/>
              </a:rPr>
              <a:t>WAŻNE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925158"/>
            <a:ext cx="10515600" cy="525180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Więcej informacji o sposobie organizacji i przeprowadzania egzaminu ósmoklasisty w danym roku – w tym wzory przydatnych dokumentów – jest dostępnych w Informacji o sposobie organizacji i przeprowadzania egzaminu ósmoklasisty na stronie internetowej Centralnej Komisji Egzaminacyjnej, w zakładce „Egzamin ósmoklasisty” &gt; „Harmonogram, komunikaty i informacje”.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Na stronie internetowej CKE (www.cke.gov.pl) dostępne są również: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l-PL" sz="2000" dirty="0"/>
              <a:t>informatory o egzaminie ósmoklasisty z: języka polskiego, matematyki i języków obcych nowożytnych wraz z aneksami obowiązującymi w roku 2023 i 2024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2. przykładowe arkusze egzaminacyjne z: języka polskiego, matematyki i języków obcych nowożytnych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3. arkusze egzaminu próbnego z: języka polskiego, matematyki i języków obcych nowożytnych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4. arkusze egzaminacyjne wykorzystane do przeprowadzenia egzaminu ósmoklasisty z poszczególnych przedmiotów w kolejnych latach (2019–2023).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651257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6244"/>
          </a:xfrm>
        </p:spPr>
        <p:txBody>
          <a:bodyPr>
            <a:noAutofit/>
          </a:bodyPr>
          <a:lstStyle/>
          <a:p>
            <a:r>
              <a:rPr lang="pl-PL" sz="2400" b="1" dirty="0">
                <a:latin typeface="+mn-lt"/>
              </a:rPr>
              <a:t>Podstawę prawną przeprowadzania </a:t>
            </a:r>
            <a:r>
              <a:rPr lang="pl-PL" sz="2400" b="1" u="sng" dirty="0">
                <a:latin typeface="+mn-lt"/>
              </a:rPr>
              <a:t>egzaminu ósmoklasisty </a:t>
            </a:r>
            <a:r>
              <a:rPr lang="pl-PL" sz="2400" b="1" dirty="0">
                <a:latin typeface="+mn-lt"/>
              </a:rPr>
              <a:t>stanowią następujące akty prawne: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9509" y="1190444"/>
            <a:ext cx="10534291" cy="5145041"/>
          </a:xfrm>
        </p:spPr>
        <p:txBody>
          <a:bodyPr>
            <a:no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pl-PL" sz="1400" b="0" i="0" dirty="0">
                <a:solidFill>
                  <a:srgbClr val="000000"/>
                </a:solidFill>
                <a:effectLst/>
              </a:rPr>
              <a:t>Podstawę prawną przeprowadzania egzaminu ósmoklasisty stanowią następujące akty prawne:</a:t>
            </a:r>
          </a:p>
          <a:p>
            <a:pPr>
              <a:lnSpc>
                <a:spcPct val="150000"/>
              </a:lnSpc>
            </a:pPr>
            <a:r>
              <a:rPr lang="pl-PL" sz="1400" b="0" i="0" dirty="0">
                <a:solidFill>
                  <a:srgbClr val="000000"/>
                </a:solidFill>
                <a:effectLst/>
              </a:rPr>
              <a:t>Ustawa z dnia 7 września 1991 r. </a:t>
            </a:r>
            <a:r>
              <a:rPr lang="pl-PL" sz="1400" b="1" i="0" dirty="0">
                <a:solidFill>
                  <a:srgbClr val="000000"/>
                </a:solidFill>
                <a:effectLst/>
              </a:rPr>
              <a:t>o systemie oświaty</a:t>
            </a:r>
            <a:r>
              <a:rPr lang="pl-PL" sz="1400" b="0" i="0" dirty="0">
                <a:solidFill>
                  <a:srgbClr val="000000"/>
                </a:solidFill>
                <a:effectLst/>
              </a:rPr>
              <a:t> (tekst jedn. </a:t>
            </a:r>
            <a:r>
              <a:rPr lang="pl-PL" sz="1400" b="0" i="0" dirty="0">
                <a:solidFill>
                  <a:srgbClr val="000000"/>
                </a:solidFill>
                <a:effectLst/>
                <a:hlinkClick r:id="rId2"/>
              </a:rPr>
              <a:t>Dz.U. z 2022 r. poz. 2230 ze zm.</a:t>
            </a:r>
            <a:r>
              <a:rPr lang="pl-PL" sz="1400" b="0" i="0" dirty="0">
                <a:solidFill>
                  <a:srgbClr val="000000"/>
                </a:solidFill>
                <a:effectLst/>
              </a:rPr>
              <a:t>)</a:t>
            </a:r>
            <a:r>
              <a:rPr lang="pl-PL" sz="1400" dirty="0"/>
              <a:t> w tym nowelizacja tej ustawy z dnia 12 maja 2022 r. (Dz.U. poz. 1116) </a:t>
            </a:r>
            <a:endParaRPr lang="pl-PL" sz="1400" b="0" i="0" dirty="0">
              <a:solidFill>
                <a:srgbClr val="000000"/>
              </a:solidFill>
              <a:effectLst/>
            </a:endParaRP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b="0" i="0" dirty="0">
                <a:solidFill>
                  <a:srgbClr val="000000"/>
                </a:solidFill>
                <a:effectLst/>
              </a:rPr>
              <a:t>Ustawa z 14 grudnia 2016 r. </a:t>
            </a:r>
            <a:r>
              <a:rPr lang="pl-PL" sz="1400" b="1" i="0" dirty="0">
                <a:solidFill>
                  <a:srgbClr val="000000"/>
                </a:solidFill>
                <a:effectLst/>
              </a:rPr>
              <a:t>prawo oświatowe</a:t>
            </a:r>
            <a:r>
              <a:rPr lang="pl-PL" sz="1400" b="0" i="0" dirty="0">
                <a:solidFill>
                  <a:srgbClr val="000000"/>
                </a:solidFill>
                <a:effectLst/>
              </a:rPr>
              <a:t> (tekst jedn. </a:t>
            </a:r>
            <a:r>
              <a:rPr lang="pl-PL" sz="1400" b="0" i="0" dirty="0">
                <a:solidFill>
                  <a:srgbClr val="000000"/>
                </a:solidFill>
                <a:effectLst/>
                <a:hlinkClick r:id="rId3"/>
              </a:rPr>
              <a:t>Dz.U. z 2021 r. poz. 1082</a:t>
            </a:r>
            <a:r>
              <a:rPr lang="pl-PL" sz="1400" b="0" i="0" dirty="0">
                <a:solidFill>
                  <a:srgbClr val="000000"/>
                </a:solidFill>
                <a:effectLst/>
              </a:rPr>
              <a:t>)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b="0" i="0" dirty="0">
                <a:solidFill>
                  <a:srgbClr val="000000"/>
                </a:solidFill>
                <a:effectLst/>
              </a:rPr>
              <a:t>Rozporządzenie </a:t>
            </a:r>
            <a:r>
              <a:rPr lang="pl-PL" sz="1400" b="0" i="0" dirty="0" err="1">
                <a:solidFill>
                  <a:srgbClr val="000000"/>
                </a:solidFill>
                <a:effectLst/>
              </a:rPr>
              <a:t>MEiN</a:t>
            </a:r>
            <a:r>
              <a:rPr lang="pl-PL" sz="1400" b="0" i="0" dirty="0">
                <a:solidFill>
                  <a:srgbClr val="000000"/>
                </a:solidFill>
                <a:effectLst/>
              </a:rPr>
              <a:t> z dnia 2 sierpnia 2022 r. </a:t>
            </a:r>
            <a:r>
              <a:rPr lang="pl-PL" sz="1400" b="1" i="0" dirty="0">
                <a:solidFill>
                  <a:srgbClr val="000000"/>
                </a:solidFill>
                <a:effectLst/>
              </a:rPr>
              <a:t>w sprawie szczegółowych warunków i sposobu przeprowadzania egzaminu ósmoklasisty</a:t>
            </a:r>
            <a:r>
              <a:rPr lang="pl-PL" sz="1400" b="0" i="0" dirty="0">
                <a:solidFill>
                  <a:srgbClr val="000000"/>
                </a:solidFill>
                <a:effectLst/>
              </a:rPr>
              <a:t> (</a:t>
            </a:r>
            <a:r>
              <a:rPr lang="pl-PL" sz="1400" b="0" i="0" dirty="0">
                <a:solidFill>
                  <a:srgbClr val="000000"/>
                </a:solidFill>
                <a:effectLst/>
                <a:hlinkClick r:id="rId4"/>
              </a:rPr>
              <a:t>Dz.U. z 2022 r. poz. 1636</a:t>
            </a:r>
            <a:r>
              <a:rPr lang="pl-PL" sz="1400" b="0" i="0" dirty="0">
                <a:solidFill>
                  <a:srgbClr val="000000"/>
                </a:solidFill>
                <a:effectLst/>
              </a:rPr>
              <a:t>)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b="0" i="0" dirty="0">
                <a:solidFill>
                  <a:srgbClr val="000000"/>
                </a:solidFill>
                <a:effectLst/>
              </a:rPr>
              <a:t>Rozporządzenie </a:t>
            </a:r>
            <a:r>
              <a:rPr lang="pl-PL" sz="1400" b="0" i="0" dirty="0" err="1">
                <a:solidFill>
                  <a:srgbClr val="000000"/>
                </a:solidFill>
                <a:effectLst/>
              </a:rPr>
              <a:t>MEiN</a:t>
            </a:r>
            <a:r>
              <a:rPr lang="pl-PL" sz="1400" b="0" i="0" dirty="0">
                <a:solidFill>
                  <a:srgbClr val="000000"/>
                </a:solidFill>
                <a:effectLst/>
              </a:rPr>
              <a:t> z dnia 15 lipca 2022 r. </a:t>
            </a:r>
            <a:r>
              <a:rPr lang="pl-PL" sz="1400" b="1" i="0" dirty="0">
                <a:solidFill>
                  <a:srgbClr val="000000"/>
                </a:solidFill>
                <a:effectLst/>
              </a:rPr>
              <a:t>w sprawie wymagań egzaminacyjnych dla egzaminu ósmoklasisty przeprowadzanego w roku szkolnym 2022/2023 i 2023/2024</a:t>
            </a:r>
            <a:r>
              <a:rPr lang="pl-PL" sz="1400" b="0" i="0" dirty="0">
                <a:solidFill>
                  <a:srgbClr val="000000"/>
                </a:solidFill>
                <a:effectLst/>
              </a:rPr>
              <a:t> (</a:t>
            </a:r>
            <a:r>
              <a:rPr lang="pl-PL" sz="1400" b="0" i="0" dirty="0">
                <a:solidFill>
                  <a:srgbClr val="000000"/>
                </a:solidFill>
                <a:effectLst/>
                <a:hlinkClick r:id="rId5"/>
              </a:rPr>
              <a:t>Dz.U. z 2022 r. poz. 1591</a:t>
            </a:r>
            <a:r>
              <a:rPr lang="pl-PL" sz="1400" b="0" i="0" dirty="0">
                <a:solidFill>
                  <a:srgbClr val="000000"/>
                </a:solidFill>
                <a:effectLst/>
              </a:rPr>
              <a:t>)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b="0" i="0" dirty="0">
                <a:solidFill>
                  <a:srgbClr val="000000"/>
                </a:solidFill>
                <a:effectLst/>
              </a:rPr>
              <a:t>Rozporządzenie Ministra Edukacji Narodowej z dnia 14 lutego 2017 r. </a:t>
            </a:r>
            <a:r>
              <a:rPr lang="pl-PL" sz="1400" b="1" i="0" dirty="0">
                <a:solidFill>
                  <a:srgbClr val="000000"/>
                </a:solidFill>
                <a:effectLst/>
              </a:rPr>
              <a:t>w sprawie podstawy programowej wychowania przedszkolnego oraz podstawy programowej kształcenia ogólnego dla szkoły podstawowej, w tym dla uczniów z niepełnosprawnością intelektualną w stopniu umiarkowanym lub znacznym, kształcenia ogólnego dla branżowej szkoły I stopnia, kształcenia ogólnego dla szkoły specjalnej przysposabiającej do pracy oraz kształcenia ogólnego dla szkoły policealnej</a:t>
            </a:r>
            <a:r>
              <a:rPr lang="pl-PL" sz="1400" b="0" i="0" dirty="0">
                <a:solidFill>
                  <a:srgbClr val="000000"/>
                </a:solidFill>
                <a:effectLst/>
              </a:rPr>
              <a:t> (</a:t>
            </a:r>
            <a:r>
              <a:rPr lang="pl-PL" sz="1400" b="0" i="0" dirty="0">
                <a:solidFill>
                  <a:srgbClr val="000000"/>
                </a:solidFill>
                <a:effectLst/>
                <a:hlinkClick r:id="rId6"/>
              </a:rPr>
              <a:t>Dz.U. z 2017 r. poz. 356 ze zm.</a:t>
            </a:r>
            <a:r>
              <a:rPr lang="pl-PL" sz="1400" b="0" i="0" dirty="0">
                <a:solidFill>
                  <a:srgbClr val="000000"/>
                </a:solidFill>
                <a:effectLst/>
              </a:rPr>
              <a:t>)</a:t>
            </a:r>
          </a:p>
          <a:p>
            <a:pPr algn="l">
              <a:lnSpc>
                <a:spcPct val="150000"/>
              </a:lnSpc>
            </a:pPr>
            <a:endParaRPr lang="pl-PL" sz="1400" b="0" i="0" dirty="0">
              <a:solidFill>
                <a:srgbClr val="505050"/>
              </a:solidFill>
              <a:effectLst/>
            </a:endParaRPr>
          </a:p>
          <a:p>
            <a:pPr marL="0" indent="0">
              <a:buNone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788484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36033"/>
            <a:ext cx="10515600" cy="1495948"/>
          </a:xfrm>
        </p:spPr>
        <p:txBody>
          <a:bodyPr>
            <a:normAutofit/>
          </a:bodyPr>
          <a:lstStyle/>
          <a:p>
            <a:r>
              <a:rPr lang="pl-PL" sz="2400" b="1" dirty="0">
                <a:latin typeface="+mn-lt"/>
              </a:rPr>
              <a:t>PODSTAWOWE INFORMACJE O EGZAMINIE ÓSMOKLASISTY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61052" y="1306286"/>
            <a:ext cx="10392747" cy="484708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l-PL" sz="1600" dirty="0"/>
              <a:t>W roku szkolnym 2022/2024 zadania w arkuszach egzaminacyjnych sprawdzają poziom opanowania wiadomości i umiejętności określonych w wymaganiach egzaminacyjnych, zawartych w załączniku do rozporządzenia Ministra Edukacji i Nauki z 2022 r.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1600" dirty="0"/>
              <a:t>Egzamin ósmoklasisty jest przeprowadzany z każdego przedmiotu jest przeprowadzany innego dnia w formie pisemnej.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1600" dirty="0"/>
              <a:t>Zgodnie z komunikatem o harmonogramie egzamin ósmoklasisty jest przeprowadzany: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1600" dirty="0"/>
              <a:t>1) w terminie głównym </a:t>
            </a:r>
            <a:r>
              <a:rPr lang="pl-PL" sz="1600" b="1" dirty="0"/>
              <a:t>w maju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1600" dirty="0"/>
              <a:t>język polski  - 14 maja 2024 r.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1600" dirty="0"/>
              <a:t>matematykę – 15 maja 2024 r.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1600" dirty="0"/>
              <a:t>język obcy nowożytny – 16 maja 2024 r.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1600" dirty="0"/>
              <a:t>2) w terminie dodatkowym </a:t>
            </a:r>
            <a:r>
              <a:rPr lang="pl-PL" sz="1600" b="1" dirty="0"/>
              <a:t>w czerwcu </a:t>
            </a:r>
            <a:r>
              <a:rPr lang="pl-PL" sz="1600" dirty="0"/>
              <a:t>(odpowiednio: 10, 11, 12 czerwca 2024 r.)</a:t>
            </a:r>
          </a:p>
          <a:p>
            <a:pPr marL="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6935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13766"/>
            <a:ext cx="10515600" cy="646094"/>
          </a:xfrm>
        </p:spPr>
        <p:txBody>
          <a:bodyPr>
            <a:noAutofit/>
          </a:bodyPr>
          <a:lstStyle/>
          <a:p>
            <a:r>
              <a:rPr lang="pl-PL" sz="2400" dirty="0">
                <a:latin typeface="+mn-lt"/>
              </a:rPr>
              <a:t>Czas pracy zdających egzamin ósmoklasisty wynosi odpowiednio: </a:t>
            </a:r>
            <a:br>
              <a:rPr lang="pl-PL" sz="2400" dirty="0">
                <a:latin typeface="+mn-lt"/>
              </a:rPr>
            </a:br>
            <a:endParaRPr lang="pl-PL" sz="24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lphaLcPeriod"/>
            </a:pPr>
            <a:r>
              <a:rPr lang="pl-PL" sz="2200" dirty="0"/>
              <a:t>w przypadku arkusza z języka polskiego – 120 minut</a:t>
            </a:r>
          </a:p>
          <a:p>
            <a:pPr marL="342900" indent="-342900">
              <a:buAutoNum type="alphaLcPeriod"/>
            </a:pPr>
            <a:r>
              <a:rPr lang="pl-PL" sz="2200" dirty="0"/>
              <a:t>w przypadku arkusza z matematyki – 100 minut</a:t>
            </a:r>
          </a:p>
          <a:p>
            <a:pPr marL="342900" indent="-342900">
              <a:buAutoNum type="alphaLcPeriod"/>
            </a:pPr>
            <a:r>
              <a:rPr lang="pl-PL" sz="2200" dirty="0"/>
              <a:t>w przypadku arkusza z języka obcego nowożytnego – 90 minut</a:t>
            </a:r>
          </a:p>
        </p:txBody>
      </p:sp>
    </p:spTree>
    <p:extLst>
      <p:ext uri="{BB962C8B-B14F-4D97-AF65-F5344CB8AC3E}">
        <p14:creationId xmlns:p14="http://schemas.microsoft.com/office/powerpoint/2010/main" val="3904451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>
                <a:latin typeface="+mn-lt"/>
              </a:rPr>
              <a:t>Na </a:t>
            </a:r>
            <a:r>
              <a:rPr lang="pl-PL" sz="2000" b="1" dirty="0">
                <a:latin typeface="+mn-lt"/>
              </a:rPr>
              <a:t>10 minut przed zakończeniem </a:t>
            </a:r>
            <a:r>
              <a:rPr lang="pl-PL" sz="2000" dirty="0">
                <a:latin typeface="+mn-lt"/>
              </a:rPr>
              <a:t>czasu przeznaczonego na pracę z arkuszem egzaminacyjnym przewodniczący zespołu nadzorującego przypomina zdającym o konieczności zaznaczenia odpowiedzi na karcie odpowiedzi. </a:t>
            </a:r>
            <a:br>
              <a:rPr lang="pl-PL" sz="2000" dirty="0">
                <a:latin typeface="+mn-lt"/>
              </a:rPr>
            </a:br>
            <a:endParaRPr lang="pl-PL" sz="20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l-PL" sz="2000" dirty="0"/>
              <a:t>Przewodniczący zespołu nadzorującego po upływie czasu przeznaczonego na pracę z arkuszem egzaminacyjnym: 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pl-PL" sz="2000" dirty="0"/>
              <a:t>informuje zdających o zakończeniu pracy 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pl-PL" sz="2000" dirty="0"/>
              <a:t> wyznacza dodatkowy czas na sprawdzenie poprawności przeniesienia przez uczniów odpowiedzi na kartę odpowiedzi: </a:t>
            </a:r>
            <a:r>
              <a:rPr lang="pl-PL" sz="2000" dirty="0" err="1"/>
              <a:t>jęz</a:t>
            </a:r>
            <a:r>
              <a:rPr lang="pl-PL" sz="2000" dirty="0"/>
              <a:t> polski, matematyka, jęz. angielski - </a:t>
            </a:r>
            <a:r>
              <a:rPr lang="pl-PL" sz="2000" b="1" dirty="0"/>
              <a:t>5 minut</a:t>
            </a:r>
            <a:r>
              <a:rPr lang="pl-PL" sz="2000" dirty="0"/>
              <a:t> 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      język niemiecki – </a:t>
            </a:r>
            <a:r>
              <a:rPr lang="pl-PL" sz="2000" b="1" dirty="0"/>
              <a:t>10 minut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c.  poleca członkom zespołu nadzorującego kontrolę czynności wykonywanych przez uczniów </a:t>
            </a: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pl-PL" sz="2000" dirty="0"/>
              <a:t> poleca po upływie dodatkowego czasu zamknięcie arkuszy i odłożenie ich na brzeg stolika. 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106932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TERMINY EGZAMINU ÓSMOKLASISTY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Termin główny egzaminu</a:t>
            </a:r>
          </a:p>
          <a:p>
            <a:r>
              <a:rPr lang="pl-PL" sz="2000" dirty="0"/>
              <a:t>język polski  – 14 maja 2024 r.  godz. 09:00 </a:t>
            </a:r>
          </a:p>
          <a:p>
            <a:r>
              <a:rPr lang="pl-PL" sz="2000" dirty="0"/>
              <a:t>matematyka  – 15 maja 2024 r.  godz. 09:00 </a:t>
            </a:r>
          </a:p>
          <a:p>
            <a:r>
              <a:rPr lang="pl-PL" sz="2000" dirty="0"/>
              <a:t>język obcy nowożytny  – 16 maja 2024 r.  godz. 9:00</a:t>
            </a:r>
          </a:p>
          <a:p>
            <a:pPr marL="0" indent="0">
              <a:buNone/>
            </a:pPr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485491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latin typeface="+mn-lt"/>
              </a:rPr>
              <a:t>Wyniki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Termin ogłaszania wyników egzaminu ósmoklasisty </a:t>
            </a:r>
          </a:p>
          <a:p>
            <a:pPr marL="0" indent="0">
              <a:buNone/>
            </a:pPr>
            <a:r>
              <a:rPr lang="pl-PL" sz="2400" dirty="0"/>
              <a:t>	- 03 lipca 2024 r. </a:t>
            </a:r>
          </a:p>
          <a:p>
            <a:r>
              <a:rPr lang="pl-PL" sz="2400" dirty="0"/>
              <a:t>Termin przekazania szkołom wyników i zaświadczeń </a:t>
            </a:r>
          </a:p>
          <a:p>
            <a:pPr marL="0" indent="0">
              <a:buNone/>
            </a:pPr>
            <a:r>
              <a:rPr lang="pl-PL" sz="2400" dirty="0"/>
              <a:t>	- do 03 lipca 2024 r. </a:t>
            </a:r>
          </a:p>
          <a:p>
            <a:r>
              <a:rPr lang="pl-PL" sz="2400" dirty="0"/>
              <a:t>Termin wydania zaświadczeń oraz informacji zdającym </a:t>
            </a:r>
          </a:p>
          <a:p>
            <a:pPr marL="0" indent="0">
              <a:buNone/>
            </a:pPr>
            <a:r>
              <a:rPr lang="pl-PL" sz="2400" dirty="0"/>
              <a:t>	- 03 lipca 2024 r.</a:t>
            </a:r>
          </a:p>
          <a:p>
            <a:pPr marL="0" indent="0">
              <a:buNone/>
            </a:pPr>
            <a:r>
              <a:rPr lang="pl-PL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3283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0941"/>
          </a:xfrm>
        </p:spPr>
        <p:txBody>
          <a:bodyPr>
            <a:normAutofit fontScale="90000"/>
          </a:bodyPr>
          <a:lstStyle/>
          <a:p>
            <a:r>
              <a:rPr lang="pl-PL" sz="2700" b="1" dirty="0">
                <a:latin typeface="+mn-lt"/>
              </a:rPr>
              <a:t>Terminy dodatkowe</a:t>
            </a:r>
            <a:br>
              <a:rPr lang="pl-PL" sz="2000" dirty="0"/>
            </a:br>
            <a:endParaRPr lang="pl-PL" sz="20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11219"/>
            <a:ext cx="10515600" cy="5165744"/>
          </a:xfrm>
        </p:spPr>
        <p:txBody>
          <a:bodyPr>
            <a:normAutofit/>
          </a:bodyPr>
          <a:lstStyle/>
          <a:p>
            <a:pPr marL="514350" indent="-381000" algn="just" fontAlgn="base">
              <a:lnSpc>
                <a:spcPct val="107000"/>
              </a:lnSpc>
              <a:spcAft>
                <a:spcPts val="800"/>
              </a:spcAft>
            </a:pPr>
            <a:r>
              <a:rPr lang="pl-PL" sz="1800" u="sng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egzaminu ósmoklasisty w terminie dodatkowym przystępuje uczeń, który: </a:t>
            </a:r>
            <a:r>
              <a:rPr lang="pl-PL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  <a:tabLst>
                <a:tab pos="457200" algn="l"/>
              </a:tabLst>
            </a:pPr>
            <a:r>
              <a:rPr lang="pl-PL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przyczyn losowych lub zdrowotnych nie przystąpił do egzaminu ósmoklasisty z danego przedmiotu lub przedmiotów w terminie głównym ALBO </a:t>
            </a: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800"/>
              </a:spcAft>
              <a:buFont typeface="+mj-lt"/>
              <a:buAutoNum type="alphaLcPeriod" startAt="2"/>
              <a:tabLst>
                <a:tab pos="457200" algn="l"/>
              </a:tabLst>
            </a:pPr>
            <a:r>
              <a:rPr lang="pl-PL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przerwał lub któremu przerwano i unieważniono egzamin ósmoklasisty z danego przedmiotu lub przedmiotów w terminie głównym (również z przyczyn losowych lub zdrowotnych). </a:t>
            </a: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514350" indent="-381000" fontAlgn="base">
              <a:lnSpc>
                <a:spcPct val="107000"/>
              </a:lnSpc>
              <a:spcAft>
                <a:spcPts val="800"/>
              </a:spcAft>
            </a:pPr>
            <a:r>
              <a:rPr lang="pl-PL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egzaminu ósmoklasisty w terminie dodatkowym przystępuje również uczeń, któremu dyrektor OKE lub dyrektor CKE unieważnił egzamin z danego przedmiotu lub przedmiotów. </a:t>
            </a:r>
          </a:p>
          <a:p>
            <a:pPr marL="133350" indent="0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kern="0" dirty="0">
                <a:solidFill>
                  <a:srgbClr val="000000"/>
                </a:solidFill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Egzamin ósmoklasisty w terminie dodatkowym:</a:t>
            </a:r>
            <a:endParaRPr lang="pl-PL" sz="1800" kern="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pl-PL" sz="2000" dirty="0"/>
              <a:t>język polski – 10 czerwca 2024 r.  godz. 09:00</a:t>
            </a:r>
          </a:p>
          <a:p>
            <a:r>
              <a:rPr lang="pl-PL" sz="2000" dirty="0"/>
              <a:t>matematyka  – 11 czerwca 2024 r.  godz. 09:00</a:t>
            </a:r>
            <a:endParaRPr lang="pl-PL" sz="2000" b="1" dirty="0"/>
          </a:p>
          <a:p>
            <a:r>
              <a:rPr lang="pl-PL" sz="2000" dirty="0"/>
              <a:t>język obcy nowożytny  – 12 czerwca 2024 r.  godz. 9:00 </a:t>
            </a:r>
          </a:p>
          <a:p>
            <a:pPr marL="0" indent="0">
              <a:buNone/>
            </a:pPr>
            <a:r>
              <a:rPr lang="pl-PL" sz="20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043136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3214"/>
          </a:xfrm>
        </p:spPr>
        <p:txBody>
          <a:bodyPr>
            <a:normAutofit/>
          </a:bodyPr>
          <a:lstStyle/>
          <a:p>
            <a:r>
              <a:rPr lang="pl-PL" sz="2400" b="1" dirty="0">
                <a:latin typeface="+mn-lt"/>
              </a:rPr>
              <a:t>PRZYBORY      </a:t>
            </a:r>
            <a:r>
              <a:rPr lang="pl-PL" sz="2000" b="1" dirty="0">
                <a:latin typeface="+mn-lt"/>
              </a:rPr>
              <a:t>EGZAMIN ÓSMOKLASISTY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946673"/>
            <a:ext cx="10515600" cy="52302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dirty="0"/>
              <a:t>Każdy zdający powinien mieć na egzaminie ósmoklasisty z każdego przedmiotu długopis (lub pióro) z czarnym tuszem (atramentem) przeznaczony do zapisywania rozwiązań (odpowiedzi).  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Dodatkowo na egzaminie z matematyki każdy zdający powinien mieć linijkę. Rysunki – jeżeli trzeba je wykonać – zdający wykonują długopisem. Nie wykonuje się rysunków ołówkiem. 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Zdający mogą również wnieść do sali egzaminacyjnej małą butelkę wody (do 1l).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    Podczas  pracy z arkuszem egzaminacyjnym butelka powinna stać na podłodze.</a:t>
            </a:r>
          </a:p>
        </p:txBody>
      </p:sp>
    </p:spTree>
    <p:extLst>
      <p:ext uri="{BB962C8B-B14F-4D97-AF65-F5344CB8AC3E}">
        <p14:creationId xmlns:p14="http://schemas.microsoft.com/office/powerpoint/2010/main" val="176137519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924</Words>
  <Application>Microsoft Office PowerPoint</Application>
  <PresentationFormat>Panoramiczny</PresentationFormat>
  <Paragraphs>66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Aptos</vt:lpstr>
      <vt:lpstr>Arial</vt:lpstr>
      <vt:lpstr>Calibri</vt:lpstr>
      <vt:lpstr>Calibri Light</vt:lpstr>
      <vt:lpstr>Motyw pakietu Office</vt:lpstr>
      <vt:lpstr>Zespół Szkół w Moryniu</vt:lpstr>
      <vt:lpstr>Podstawę prawną przeprowadzania egzaminu ósmoklasisty stanowią następujące akty prawne:</vt:lpstr>
      <vt:lpstr>PODSTAWOWE INFORMACJE O EGZAMINIE ÓSMOKLASISTY </vt:lpstr>
      <vt:lpstr>Czas pracy zdających egzamin ósmoklasisty wynosi odpowiednio:  </vt:lpstr>
      <vt:lpstr>Na 10 minut przed zakończeniem czasu przeznaczonego na pracę z arkuszem egzaminacyjnym przewodniczący zespołu nadzorującego przypomina zdającym o konieczności zaznaczenia odpowiedzi na karcie odpowiedzi.  </vt:lpstr>
      <vt:lpstr>TERMINY EGZAMINU ÓSMOKLASISTY</vt:lpstr>
      <vt:lpstr>Wyniki</vt:lpstr>
      <vt:lpstr>Terminy dodatkowe </vt:lpstr>
      <vt:lpstr>PRZYBORY      EGZAMIN ÓSMOKLASISTY</vt:lpstr>
      <vt:lpstr>WAŻNE</vt:lpstr>
    </vt:vector>
  </TitlesOfParts>
  <Company>Zespół Szkół w Moryniu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Publiczne Gimnazjum  im. Jana Pawła II  w Zespole Szkół w Moryniu</dc:title>
  <dc:creator>Wicedyrektor Gimnazjum</dc:creator>
  <cp:lastModifiedBy>Ilona Włodarczyk</cp:lastModifiedBy>
  <cp:revision>30</cp:revision>
  <dcterms:created xsi:type="dcterms:W3CDTF">2019-03-18T12:19:37Z</dcterms:created>
  <dcterms:modified xsi:type="dcterms:W3CDTF">2024-04-10T12:13:53Z</dcterms:modified>
</cp:coreProperties>
</file>